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377" r:id="rId5"/>
    <p:sldId id="395" r:id="rId6"/>
    <p:sldId id="396" r:id="rId7"/>
    <p:sldId id="399" r:id="rId8"/>
    <p:sldId id="418" r:id="rId9"/>
    <p:sldId id="398" r:id="rId10"/>
    <p:sldId id="400" r:id="rId11"/>
    <p:sldId id="401" r:id="rId12"/>
    <p:sldId id="402" r:id="rId13"/>
    <p:sldId id="419" r:id="rId14"/>
    <p:sldId id="403" r:id="rId15"/>
    <p:sldId id="405" r:id="rId16"/>
    <p:sldId id="404" r:id="rId17"/>
    <p:sldId id="414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5" r:id="rId26"/>
    <p:sldId id="397" r:id="rId27"/>
    <p:sldId id="416" r:id="rId28"/>
    <p:sldId id="417" r:id="rId29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l Slides" id="{ACC24B29-0CC7-491A-A98A-CF7CBDBE501E}">
          <p14:sldIdLst>
            <p14:sldId id="377"/>
            <p14:sldId id="395"/>
            <p14:sldId id="396"/>
            <p14:sldId id="399"/>
            <p14:sldId id="418"/>
            <p14:sldId id="398"/>
            <p14:sldId id="400"/>
            <p14:sldId id="401"/>
            <p14:sldId id="402"/>
            <p14:sldId id="419"/>
            <p14:sldId id="403"/>
            <p14:sldId id="405"/>
            <p14:sldId id="404"/>
            <p14:sldId id="414"/>
            <p14:sldId id="406"/>
            <p14:sldId id="407"/>
            <p14:sldId id="408"/>
            <p14:sldId id="409"/>
            <p14:sldId id="410"/>
            <p14:sldId id="411"/>
            <p14:sldId id="412"/>
            <p14:sldId id="415"/>
            <p14:sldId id="397"/>
            <p14:sldId id="416"/>
            <p14:sldId id="41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03B"/>
    <a:srgbClr val="041D36"/>
    <a:srgbClr val="0B3865"/>
    <a:srgbClr val="0C3F72"/>
    <a:srgbClr val="1369BC"/>
    <a:srgbClr val="082A5A"/>
    <a:srgbClr val="072645"/>
    <a:srgbClr val="0C437A"/>
    <a:srgbClr val="020E1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03E5C7-4422-5346-9A6A-DECEF39DF624}" v="3" dt="2023-10-07T07:34:47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6" autoAdjust="0"/>
    <p:restoredTop sz="93605" autoAdjust="0"/>
  </p:normalViewPr>
  <p:slideViewPr>
    <p:cSldViewPr snapToGrid="0">
      <p:cViewPr varScale="1">
        <p:scale>
          <a:sx n="120" d="100"/>
          <a:sy n="120" d="100"/>
        </p:scale>
        <p:origin x="768" y="176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>
        <p:scale>
          <a:sx n="66" d="100"/>
          <a:sy n="66" d="100"/>
        </p:scale>
        <p:origin x="2539" y="2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10/6/23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10/6/23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64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914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68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430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3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93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381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23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163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337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54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24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45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63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81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13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86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11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074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76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68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869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341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885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_TITLE OR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R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noProof="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noProof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UT BASE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">
              <a:srgbClr val="0B3865"/>
            </a:gs>
            <a:gs pos="100000">
              <a:srgbClr val="041D3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bstract background&#10;">
            <a:extLst>
              <a:ext uri="{FF2B5EF4-FFF2-40B4-BE49-F238E27FC236}">
                <a16:creationId xmlns:a16="http://schemas.microsoft.com/office/drawing/2014/main" id="{7739B302-51C7-6379-7641-5CECD35151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76169" y="3280601"/>
            <a:ext cx="9909356" cy="1200329"/>
          </a:xfrm>
        </p:spPr>
        <p:txBody>
          <a:bodyPr/>
          <a:lstStyle/>
          <a:p>
            <a:r>
              <a:rPr lang="en-GB" sz="4000" dirty="0"/>
              <a:t>A Phishing Expedition in Real-Time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3EE187E-1537-774B-0DBF-8D4AFE7B3632}"/>
              </a:ext>
            </a:extLst>
          </p:cNvPr>
          <p:cNvSpPr txBox="1">
            <a:spLocks/>
          </p:cNvSpPr>
          <p:nvPr/>
        </p:nvSpPr>
        <p:spPr>
          <a:xfrm>
            <a:off x="1276169" y="2420287"/>
            <a:ext cx="9461500" cy="7571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4"/>
                </a:solidFill>
              </a:rPr>
              <a:t>MFA's Achilles Heel: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8031151-B62E-90D5-71AE-176C92902BB3}"/>
              </a:ext>
            </a:extLst>
          </p:cNvPr>
          <p:cNvSpPr txBox="1">
            <a:spLocks/>
          </p:cNvSpPr>
          <p:nvPr/>
        </p:nvSpPr>
        <p:spPr>
          <a:xfrm>
            <a:off x="1006475" y="5810499"/>
            <a:ext cx="10179050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i="0" u="none" strike="noStrike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BSides</a:t>
            </a:r>
            <a:r>
              <a:rPr lang="en-US" sz="1800" b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Cyprus 2023 – Wael Masri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3E1C440-8B2E-D15A-BDA4-2C9E3051AC49}"/>
              </a:ext>
            </a:extLst>
          </p:cNvPr>
          <p:cNvSpPr>
            <a:spLocks noGrp="1"/>
          </p:cNvSpPr>
          <p:nvPr/>
        </p:nvSpPr>
        <p:spPr>
          <a:xfrm>
            <a:off x="1764030" y="249749"/>
            <a:ext cx="8663939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Infrastructure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A175424-1AFE-2D5F-4DA2-F86123D03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763" y="1283089"/>
            <a:ext cx="6186471" cy="45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20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3E1C440-8B2E-D15A-BDA4-2C9E3051AC49}"/>
              </a:ext>
            </a:extLst>
          </p:cNvPr>
          <p:cNvSpPr>
            <a:spLocks noGrp="1"/>
          </p:cNvSpPr>
          <p:nvPr/>
        </p:nvSpPr>
        <p:spPr>
          <a:xfrm>
            <a:off x="1764030" y="249749"/>
            <a:ext cx="8663939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err="1"/>
              <a:t>Evilginx</a:t>
            </a:r>
            <a:endParaRPr lang="en-US" sz="4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4FB533B-4328-CFF5-49D2-B989F90B4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45" y="1555837"/>
            <a:ext cx="5067930" cy="3490725"/>
          </a:xfrm>
          <a:prstGeom prst="roundRect">
            <a:avLst>
              <a:gd name="adj" fmla="val 4398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4E98ED32-A735-AE13-619E-9F584426F1A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62" y="2349932"/>
            <a:ext cx="5606907" cy="3020721"/>
          </a:xfrm>
          <a:prstGeom prst="roundRect">
            <a:avLst>
              <a:gd name="adj" fmla="val 287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516992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3E1C440-8B2E-D15A-BDA4-2C9E3051AC49}"/>
              </a:ext>
            </a:extLst>
          </p:cNvPr>
          <p:cNvSpPr>
            <a:spLocks noGrp="1"/>
          </p:cNvSpPr>
          <p:nvPr/>
        </p:nvSpPr>
        <p:spPr>
          <a:xfrm>
            <a:off x="1764030" y="249749"/>
            <a:ext cx="8663939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err="1"/>
              <a:t>Evilginx</a:t>
            </a:r>
            <a:r>
              <a:rPr lang="en-US" sz="4000" dirty="0"/>
              <a:t> Config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1DABB3-C2F8-D4A7-AB1C-9A7C5322C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49" y="1363625"/>
            <a:ext cx="5563458" cy="4678006"/>
          </a:xfrm>
          <a:prstGeom prst="roundRect">
            <a:avLst>
              <a:gd name="adj" fmla="val 355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6EE4D369-E633-AA09-0E46-3AB53E428C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5"/>
          <a:stretch/>
        </p:blipFill>
        <p:spPr>
          <a:xfrm>
            <a:off x="4919240" y="2253400"/>
            <a:ext cx="6504973" cy="3414597"/>
          </a:xfrm>
          <a:prstGeom prst="roundRect">
            <a:avLst>
              <a:gd name="adj" fmla="val 3786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9504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3E1C440-8B2E-D15A-BDA4-2C9E3051AC49}"/>
              </a:ext>
            </a:extLst>
          </p:cNvPr>
          <p:cNvSpPr>
            <a:spLocks noGrp="1"/>
          </p:cNvSpPr>
          <p:nvPr/>
        </p:nvSpPr>
        <p:spPr>
          <a:xfrm>
            <a:off x="1764030" y="249749"/>
            <a:ext cx="8663939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Modifying </a:t>
            </a:r>
            <a:r>
              <a:rPr lang="en-US" sz="4000" dirty="0" err="1"/>
              <a:t>Evilginx</a:t>
            </a:r>
            <a:r>
              <a:rPr lang="en-US" sz="4000" dirty="0"/>
              <a:t> - Example</a:t>
            </a:r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89A0A1D-DA4F-851D-52ED-4DE294E3F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187" y="1476013"/>
            <a:ext cx="3949700" cy="1104900"/>
          </a:xfrm>
          <a:prstGeom prst="roundRect">
            <a:avLst>
              <a:gd name="adj" fmla="val 1247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F5471C4-6245-3977-868C-F118F71DC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81" y="2691756"/>
            <a:ext cx="5308600" cy="927100"/>
          </a:xfrm>
          <a:prstGeom prst="roundRect">
            <a:avLst>
              <a:gd name="adj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2DFC87E-F4E9-303A-3F0F-8998BA6A5B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81" y="3729699"/>
            <a:ext cx="6921500" cy="2336800"/>
          </a:xfrm>
          <a:prstGeom prst="roundRect">
            <a:avLst>
              <a:gd name="adj" fmla="val 7256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9770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3E1C440-8B2E-D15A-BDA4-2C9E3051AC49}"/>
              </a:ext>
            </a:extLst>
          </p:cNvPr>
          <p:cNvSpPr>
            <a:spLocks noGrp="1"/>
          </p:cNvSpPr>
          <p:nvPr/>
        </p:nvSpPr>
        <p:spPr>
          <a:xfrm>
            <a:off x="1764030" y="249749"/>
            <a:ext cx="8663939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Pure </a:t>
            </a:r>
            <a:r>
              <a:rPr lang="en-US" sz="4000" dirty="0" err="1"/>
              <a:t>Evilginx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05BA9-B757-5929-A550-469AD8F6B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1280076"/>
            <a:ext cx="7772400" cy="4668237"/>
          </a:xfrm>
          <a:prstGeom prst="roundRect">
            <a:avLst>
              <a:gd name="adj" fmla="val 2286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3743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3E1C440-8B2E-D15A-BDA4-2C9E3051AC49}"/>
              </a:ext>
            </a:extLst>
          </p:cNvPr>
          <p:cNvSpPr>
            <a:spLocks noGrp="1"/>
          </p:cNvSpPr>
          <p:nvPr/>
        </p:nvSpPr>
        <p:spPr>
          <a:xfrm>
            <a:off x="1764030" y="249749"/>
            <a:ext cx="8663939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Browser In The Browser (BITB)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DAEBC-5C36-F283-04C1-9F1B18438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389" y="1411806"/>
            <a:ext cx="4847221" cy="3756596"/>
          </a:xfrm>
          <a:prstGeom prst="roundRect">
            <a:avLst>
              <a:gd name="adj" fmla="val 3418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24A59EB7-8DB9-46BE-4788-3EC5185C8BBD}"/>
              </a:ext>
            </a:extLst>
          </p:cNvPr>
          <p:cNvSpPr txBox="1">
            <a:spLocks/>
          </p:cNvSpPr>
          <p:nvPr/>
        </p:nvSpPr>
        <p:spPr>
          <a:xfrm>
            <a:off x="4699287" y="5187662"/>
            <a:ext cx="2793424" cy="2585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500"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BITB by @mr.d0x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133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3E1C440-8B2E-D15A-BDA4-2C9E3051AC49}"/>
              </a:ext>
            </a:extLst>
          </p:cNvPr>
          <p:cNvSpPr>
            <a:spLocks noGrp="1"/>
          </p:cNvSpPr>
          <p:nvPr/>
        </p:nvSpPr>
        <p:spPr>
          <a:xfrm>
            <a:off x="1764030" y="249749"/>
            <a:ext cx="8663939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Hyper-realistic BITB</a:t>
            </a:r>
          </a:p>
        </p:txBody>
      </p:sp>
      <p:pic>
        <p:nvPicPr>
          <p:cNvPr id="4" name="bitb-empty">
            <a:hlinkClick r:id="" action="ppaction://media"/>
            <a:extLst>
              <a:ext uri="{FF2B5EF4-FFF2-40B4-BE49-F238E27FC236}">
                <a16:creationId xmlns:a16="http://schemas.microsoft.com/office/drawing/2014/main" id="{E97860DC-D042-DA1B-DCAD-668F748B4E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4562" y="1452621"/>
            <a:ext cx="8062876" cy="4760370"/>
          </a:xfrm>
          <a:prstGeom prst="roundRect">
            <a:avLst>
              <a:gd name="adj" fmla="val 305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91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3E1C440-8B2E-D15A-BDA4-2C9E3051AC49}"/>
              </a:ext>
            </a:extLst>
          </p:cNvPr>
          <p:cNvSpPr>
            <a:spLocks noGrp="1"/>
          </p:cNvSpPr>
          <p:nvPr/>
        </p:nvSpPr>
        <p:spPr>
          <a:xfrm>
            <a:off x="1764030" y="249749"/>
            <a:ext cx="8663939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Adding Apache2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C7C6EDB-1866-A650-F879-00886455E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30" y="1365813"/>
            <a:ext cx="4541939" cy="4467828"/>
          </a:xfrm>
          <a:prstGeom prst="roundRect">
            <a:avLst>
              <a:gd name="adj" fmla="val 267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CF61AF6-5203-BC30-58C6-B73F61545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500" y="3599727"/>
            <a:ext cx="4540425" cy="2899307"/>
          </a:xfrm>
          <a:prstGeom prst="roundRect">
            <a:avLst>
              <a:gd name="adj" fmla="val 509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7DE9988-60D3-1391-7879-4A5B569E14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64" y="1273215"/>
            <a:ext cx="4489240" cy="1478950"/>
          </a:xfrm>
          <a:prstGeom prst="roundRect">
            <a:avLst>
              <a:gd name="adj" fmla="val 571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2E07365-7F8C-1B31-03C5-3F59D20301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512" y="2752165"/>
            <a:ext cx="4317839" cy="3483544"/>
          </a:xfrm>
          <a:prstGeom prst="roundRect">
            <a:avLst>
              <a:gd name="adj" fmla="val 470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73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3E1C440-8B2E-D15A-BDA4-2C9E3051AC49}"/>
              </a:ext>
            </a:extLst>
          </p:cNvPr>
          <p:cNvSpPr>
            <a:spLocks noGrp="1"/>
          </p:cNvSpPr>
          <p:nvPr/>
        </p:nvSpPr>
        <p:spPr>
          <a:xfrm>
            <a:off x="1764030" y="249749"/>
            <a:ext cx="8663939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Homepage &amp; Phishing Page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D279FF3-1248-517E-1B2D-8A5A3637C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69" y="1338504"/>
            <a:ext cx="6245120" cy="3903200"/>
          </a:xfrm>
          <a:prstGeom prst="roundRect">
            <a:avLst>
              <a:gd name="adj" fmla="val 361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FBC7264-89D8-85A8-1200-912C24350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959" y="1891917"/>
            <a:ext cx="6245120" cy="3903200"/>
          </a:xfrm>
          <a:prstGeom prst="roundRect">
            <a:avLst>
              <a:gd name="adj" fmla="val 272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E4ACF67F-BCE7-BA66-5054-A7A3FECC3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74" y="4848658"/>
            <a:ext cx="6719249" cy="1339505"/>
          </a:xfrm>
          <a:prstGeom prst="roundRect">
            <a:avLst>
              <a:gd name="adj" fmla="val 975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1387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3E1C440-8B2E-D15A-BDA4-2C9E3051AC49}"/>
              </a:ext>
            </a:extLst>
          </p:cNvPr>
          <p:cNvSpPr>
            <a:spLocks noGrp="1"/>
          </p:cNvSpPr>
          <p:nvPr/>
        </p:nvSpPr>
        <p:spPr>
          <a:xfrm>
            <a:off x="1764030" y="249749"/>
            <a:ext cx="8663939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The Email – Preparation</a:t>
            </a:r>
          </a:p>
        </p:txBody>
      </p:sp>
      <p:pic>
        <p:nvPicPr>
          <p:cNvPr id="3" name="Picture 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FD7B79AC-C1C3-F76E-8032-F1492B1D6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07" y="1595495"/>
            <a:ext cx="6659278" cy="4340507"/>
          </a:xfrm>
          <a:prstGeom prst="roundRect">
            <a:avLst>
              <a:gd name="adj" fmla="val 280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C95E008-C586-E61F-BEC3-45E03EAD4D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6"/>
          <a:stretch/>
        </p:blipFill>
        <p:spPr>
          <a:xfrm>
            <a:off x="4519451" y="1388579"/>
            <a:ext cx="6372325" cy="4754338"/>
          </a:xfrm>
          <a:prstGeom prst="roundRect">
            <a:avLst>
              <a:gd name="adj" fmla="val 254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286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10B69759-B478-19F7-AA25-478E31DA0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861" y="1731975"/>
            <a:ext cx="9755405" cy="590931"/>
          </a:xfrm>
        </p:spPr>
        <p:txBody>
          <a:bodyPr/>
          <a:lstStyle/>
          <a:p>
            <a:r>
              <a:rPr lang="en-GB" sz="1800" b="0" dirty="0"/>
              <a:t>This presentation is intended for educational and informational purposes within the cybersecurity community. The techniques and findings discussed should be used:</a:t>
            </a:r>
            <a:endParaRPr lang="en-US" sz="1800" b="0" dirty="0"/>
          </a:p>
        </p:txBody>
      </p:sp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3E1C440-8B2E-D15A-BDA4-2C9E3051AC49}"/>
              </a:ext>
            </a:extLst>
          </p:cNvPr>
          <p:cNvSpPr>
            <a:spLocks noGrp="1"/>
          </p:cNvSpPr>
          <p:nvPr/>
        </p:nvSpPr>
        <p:spPr>
          <a:xfrm>
            <a:off x="4138373" y="249749"/>
            <a:ext cx="3915252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Disclaimer</a:t>
            </a:r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3E696FF5-D029-01B6-7937-90FA7BE78F11}"/>
              </a:ext>
            </a:extLst>
          </p:cNvPr>
          <p:cNvSpPr txBox="1">
            <a:spLocks/>
          </p:cNvSpPr>
          <p:nvPr/>
        </p:nvSpPr>
        <p:spPr>
          <a:xfrm>
            <a:off x="1218294" y="2668333"/>
            <a:ext cx="6606355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60000" algn="l"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Roboto" panose="02000000000000000000" pitchFamily="2" charset="0"/>
              </a:rPr>
              <a:t>Ethically:</a:t>
            </a:r>
            <a:r>
              <a:rPr lang="en-GB" sz="1800" b="0" i="0" dirty="0">
                <a:solidFill>
                  <a:srgbClr val="D1D5DB"/>
                </a:solidFill>
                <a:effectLst/>
                <a:latin typeface="Roboto" panose="02000000000000000000" pitchFamily="2" charset="0"/>
              </a:rPr>
              <a:t> Only with proper authorization and intent.</a:t>
            </a:r>
            <a:endParaRPr lang="en-US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2E7297BA-4EED-841F-3494-C8EAE77DB701}"/>
              </a:ext>
            </a:extLst>
          </p:cNvPr>
          <p:cNvSpPr txBox="1">
            <a:spLocks/>
          </p:cNvSpPr>
          <p:nvPr/>
        </p:nvSpPr>
        <p:spPr>
          <a:xfrm>
            <a:off x="1218293" y="3169190"/>
            <a:ext cx="6606355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60000" algn="l"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Roboto" panose="02000000000000000000" pitchFamily="2" charset="0"/>
              </a:rPr>
              <a:t>Legally:</a:t>
            </a:r>
            <a:r>
              <a:rPr lang="en-GB" sz="1800" b="0" i="0" dirty="0">
                <a:solidFill>
                  <a:srgbClr val="D1D5DB"/>
                </a:solidFill>
                <a:effectLst/>
                <a:latin typeface="Roboto" panose="02000000000000000000" pitchFamily="2" charset="0"/>
              </a:rPr>
              <a:t> Complying with applicable laws and regulations.</a:t>
            </a:r>
            <a:endParaRPr lang="en-US" dirty="0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33B2BB14-B06F-9C09-5E27-ACDAC33D15B3}"/>
              </a:ext>
            </a:extLst>
          </p:cNvPr>
          <p:cNvSpPr txBox="1">
            <a:spLocks/>
          </p:cNvSpPr>
          <p:nvPr/>
        </p:nvSpPr>
        <p:spPr>
          <a:xfrm>
            <a:off x="1218293" y="3670047"/>
            <a:ext cx="10185577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60000" algn="l">
              <a:buFont typeface="Arial" panose="020B0604020202020204" pitchFamily="34" charset="0"/>
              <a:buChar char="•"/>
            </a:pPr>
            <a:r>
              <a:rPr lang="en-GB" sz="1800" b="1" i="0" dirty="0">
                <a:effectLst/>
                <a:latin typeface="Roboto" panose="02000000000000000000" pitchFamily="2" charset="0"/>
              </a:rPr>
              <a:t>Responsibly:</a:t>
            </a:r>
            <a:r>
              <a:rPr lang="en-GB" sz="1800" b="0" i="0" dirty="0">
                <a:solidFill>
                  <a:srgbClr val="D1D5DB"/>
                </a:solidFill>
                <a:effectLst/>
                <a:latin typeface="Roboto" panose="02000000000000000000" pitchFamily="2" charset="0"/>
              </a:rPr>
              <a:t> Adhering to responsible disclosure practices for any vulnerabilities discovered.</a:t>
            </a:r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176C2FE3-F121-794B-4927-CCACBEEC4EA2}"/>
              </a:ext>
            </a:extLst>
          </p:cNvPr>
          <p:cNvSpPr txBox="1">
            <a:spLocks/>
          </p:cNvSpPr>
          <p:nvPr/>
        </p:nvSpPr>
        <p:spPr>
          <a:xfrm>
            <a:off x="1335861" y="4565428"/>
            <a:ext cx="9755405" cy="5355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GB" sz="1600" b="0" i="0" dirty="0">
                <a:solidFill>
                  <a:srgbClr val="D1D5DB"/>
                </a:solidFill>
                <a:effectLst/>
                <a:latin typeface="Roboto" panose="02000000000000000000" pitchFamily="2" charset="0"/>
              </a:rPr>
              <a:t>By continuing to attend/watch this presentation, you acknowledge and commit to using the information shared ethically, legally, and responsibly.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595472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B023C3A-AFB4-F624-A960-F38B8F042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24" y="1288554"/>
            <a:ext cx="7772400" cy="4280892"/>
          </a:xfrm>
          <a:prstGeom prst="roundRect">
            <a:avLst>
              <a:gd name="adj" fmla="val 2066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3E1C440-8B2E-D15A-BDA4-2C9E3051AC49}"/>
              </a:ext>
            </a:extLst>
          </p:cNvPr>
          <p:cNvSpPr>
            <a:spLocks noGrp="1"/>
          </p:cNvSpPr>
          <p:nvPr/>
        </p:nvSpPr>
        <p:spPr>
          <a:xfrm>
            <a:off x="1764030" y="249749"/>
            <a:ext cx="8663939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The Email – Dodging Spam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BCB0FC-D4B8-DF7B-19E8-DBC4F8B8C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680" y="1616673"/>
            <a:ext cx="4830289" cy="3327987"/>
          </a:xfrm>
          <a:prstGeom prst="roundRect">
            <a:avLst>
              <a:gd name="adj" fmla="val 275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DF60A09-E8D0-A55E-CF30-D73981978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13" y="3704060"/>
            <a:ext cx="6342927" cy="2547654"/>
          </a:xfrm>
          <a:prstGeom prst="roundRect">
            <a:avLst>
              <a:gd name="adj" fmla="val 3946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467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3E1C440-8B2E-D15A-BDA4-2C9E3051AC49}"/>
              </a:ext>
            </a:extLst>
          </p:cNvPr>
          <p:cNvSpPr>
            <a:spLocks noGrp="1"/>
          </p:cNvSpPr>
          <p:nvPr/>
        </p:nvSpPr>
        <p:spPr>
          <a:xfrm>
            <a:off x="1764030" y="249749"/>
            <a:ext cx="8663939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The Email – Getting Ready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4B0970A-FD73-9C90-171E-FED6ADBDC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30" y="1180618"/>
            <a:ext cx="4707047" cy="5312780"/>
          </a:xfrm>
          <a:prstGeom prst="roundRect">
            <a:avLst>
              <a:gd name="adj" fmla="val 314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48D230F-6A36-BED3-31EB-626014E25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6" y="2003626"/>
            <a:ext cx="5438259" cy="3666763"/>
          </a:xfrm>
          <a:prstGeom prst="roundRect">
            <a:avLst>
              <a:gd name="adj" fmla="val 404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996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3E1C440-8B2E-D15A-BDA4-2C9E3051AC49}"/>
              </a:ext>
            </a:extLst>
          </p:cNvPr>
          <p:cNvSpPr>
            <a:spLocks noGrp="1"/>
          </p:cNvSpPr>
          <p:nvPr/>
        </p:nvSpPr>
        <p:spPr>
          <a:xfrm>
            <a:off x="1764030" y="249749"/>
            <a:ext cx="8663939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The Email – Testing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9F3A01E-1356-0368-BFDF-F7943D044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07" y="1593444"/>
            <a:ext cx="7772400" cy="4110949"/>
          </a:xfrm>
          <a:prstGeom prst="roundRect">
            <a:avLst>
              <a:gd name="adj" fmla="val 343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A41BF88-95A1-7289-4EAE-D8A3FAE95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694" y="2896023"/>
            <a:ext cx="7772400" cy="3129205"/>
          </a:xfrm>
          <a:prstGeom prst="roundRect">
            <a:avLst>
              <a:gd name="adj" fmla="val 446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4967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3767862-5D9F-9D1C-E5D0-311C18FD9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57" y="1507499"/>
            <a:ext cx="7614271" cy="4421740"/>
          </a:xfrm>
          <a:prstGeom prst="roundRect">
            <a:avLst>
              <a:gd name="adj" fmla="val 331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3E1C440-8B2E-D15A-BDA4-2C9E3051AC49}"/>
              </a:ext>
            </a:extLst>
          </p:cNvPr>
          <p:cNvSpPr>
            <a:spLocks noGrp="1"/>
          </p:cNvSpPr>
          <p:nvPr/>
        </p:nvSpPr>
        <p:spPr>
          <a:xfrm>
            <a:off x="2662119" y="264036"/>
            <a:ext cx="6867762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The Magic Phish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C831907-2E86-2C4D-5BB2-0E99DFFC1E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6"/>
          <a:stretch/>
        </p:blipFill>
        <p:spPr>
          <a:xfrm>
            <a:off x="5863968" y="1461200"/>
            <a:ext cx="5405320" cy="4514338"/>
          </a:xfrm>
          <a:prstGeom prst="roundRect">
            <a:avLst>
              <a:gd name="adj" fmla="val 3078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717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3E1C440-8B2E-D15A-BDA4-2C9E3051AC49}"/>
              </a:ext>
            </a:extLst>
          </p:cNvPr>
          <p:cNvSpPr>
            <a:spLocks noGrp="1"/>
          </p:cNvSpPr>
          <p:nvPr/>
        </p:nvSpPr>
        <p:spPr>
          <a:xfrm>
            <a:off x="2662119" y="264036"/>
            <a:ext cx="6867762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A Sneaky Phish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1654C2E-780E-2075-7B7A-0AA67EE66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5"/>
          <a:stretch/>
        </p:blipFill>
        <p:spPr>
          <a:xfrm>
            <a:off x="1513767" y="1770926"/>
            <a:ext cx="7005781" cy="3481883"/>
          </a:xfrm>
          <a:prstGeom prst="roundRect">
            <a:avLst>
              <a:gd name="adj" fmla="val 468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2ECD4B3-9D28-D684-4112-41731F1011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r="7657"/>
          <a:stretch/>
        </p:blipFill>
        <p:spPr>
          <a:xfrm>
            <a:off x="4502552" y="2690243"/>
            <a:ext cx="6551271" cy="2889626"/>
          </a:xfrm>
          <a:prstGeom prst="roundRect">
            <a:avLst>
              <a:gd name="adj" fmla="val 465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157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a qr code&#10;&#10;Description automatically generated">
            <a:extLst>
              <a:ext uri="{FF2B5EF4-FFF2-40B4-BE49-F238E27FC236}">
                <a16:creationId xmlns:a16="http://schemas.microsoft.com/office/drawing/2014/main" id="{8688F397-C214-6E62-D460-363F69A0C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264" y="1444715"/>
            <a:ext cx="3326700" cy="3157766"/>
          </a:xfrm>
          <a:prstGeom prst="rect">
            <a:avLst/>
          </a:prstGeom>
        </p:spPr>
      </p:pic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CBD9B6F7-9D5D-22FA-404C-3619D2185366}"/>
              </a:ext>
            </a:extLst>
          </p:cNvPr>
          <p:cNvSpPr>
            <a:spLocks noGrp="1"/>
          </p:cNvSpPr>
          <p:nvPr/>
        </p:nvSpPr>
        <p:spPr>
          <a:xfrm>
            <a:off x="268014" y="5046501"/>
            <a:ext cx="11887200" cy="9787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31775" indent="-231775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kern="120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10953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</a:rPr>
              <a:t>“</a:t>
            </a:r>
            <a:r>
              <a:rPr lang="en-GB" sz="3200" dirty="0">
                <a:solidFill>
                  <a:schemeClr val="tx1"/>
                </a:solidFill>
              </a:rPr>
              <a:t>Give a man a </a:t>
            </a:r>
            <a:r>
              <a:rPr lang="en-GB" sz="3200" b="1" dirty="0">
                <a:solidFill>
                  <a:schemeClr val="tx1"/>
                </a:solidFill>
              </a:rPr>
              <a:t>phish</a:t>
            </a:r>
            <a:r>
              <a:rPr lang="en-GB" sz="3200" dirty="0">
                <a:solidFill>
                  <a:schemeClr val="tx1"/>
                </a:solidFill>
              </a:rPr>
              <a:t>, and you feed him for a day;</a:t>
            </a:r>
          </a:p>
          <a:p>
            <a:pPr algn="ctr"/>
            <a:r>
              <a:rPr lang="en-GB" sz="3200" dirty="0">
                <a:solidFill>
                  <a:schemeClr val="tx1"/>
                </a:solidFill>
              </a:rPr>
              <a:t>teach a man to </a:t>
            </a:r>
            <a:r>
              <a:rPr lang="en-GB" sz="3200" b="1" dirty="0">
                <a:solidFill>
                  <a:schemeClr val="tx1"/>
                </a:solidFill>
              </a:rPr>
              <a:t>phish</a:t>
            </a:r>
            <a:r>
              <a:rPr lang="en-GB" sz="3200" dirty="0">
                <a:solidFill>
                  <a:schemeClr val="tx1"/>
                </a:solidFill>
              </a:rPr>
              <a:t> and you feed him for a lifetime</a:t>
            </a:r>
            <a:r>
              <a:rPr lang="en-US" sz="3200" dirty="0">
                <a:solidFill>
                  <a:schemeClr val="tx1"/>
                </a:solidFill>
              </a:rPr>
              <a:t>”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96F9E2-E8C8-B28B-C6A3-D3E83B8492A8}"/>
              </a:ext>
            </a:extLst>
          </p:cNvPr>
          <p:cNvGrpSpPr/>
          <p:nvPr/>
        </p:nvGrpSpPr>
        <p:grpSpPr>
          <a:xfrm flipH="1"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94174FA-E574-B29E-D981-FE3F07C6F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9531" t="9718" b="63146"/>
            <a:stretch/>
          </p:blipFill>
          <p:spPr>
            <a:xfrm>
              <a:off x="0" y="0"/>
              <a:ext cx="2011680" cy="225552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9BC296A-1F41-521C-D2D4-ADE5FA4904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58501" t="22" r="18225" b="62695"/>
            <a:stretch/>
          </p:blipFill>
          <p:spPr>
            <a:xfrm>
              <a:off x="10576560" y="4130040"/>
              <a:ext cx="1615440" cy="2727960"/>
            </a:xfrm>
            <a:prstGeom prst="rect">
              <a:avLst/>
            </a:prstGeom>
          </p:spPr>
        </p:pic>
      </p:grp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319508F4-F4B5-8776-DA97-99EA10B81274}"/>
              </a:ext>
            </a:extLst>
          </p:cNvPr>
          <p:cNvSpPr>
            <a:spLocks noGrp="1"/>
          </p:cNvSpPr>
          <p:nvPr/>
        </p:nvSpPr>
        <p:spPr>
          <a:xfrm>
            <a:off x="2662119" y="264036"/>
            <a:ext cx="6867762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Closing Thoughts</a:t>
            </a:r>
          </a:p>
        </p:txBody>
      </p:sp>
    </p:spTree>
    <p:extLst>
      <p:ext uri="{BB962C8B-B14F-4D97-AF65-F5344CB8AC3E}">
        <p14:creationId xmlns:p14="http://schemas.microsoft.com/office/powerpoint/2010/main" val="131068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3E1C440-8B2E-D15A-BDA4-2C9E3051AC49}"/>
              </a:ext>
            </a:extLst>
          </p:cNvPr>
          <p:cNvSpPr>
            <a:spLocks noGrp="1"/>
          </p:cNvSpPr>
          <p:nvPr/>
        </p:nvSpPr>
        <p:spPr>
          <a:xfrm>
            <a:off x="4138373" y="249749"/>
            <a:ext cx="3915252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Phishing</a:t>
            </a:r>
          </a:p>
        </p:txBody>
      </p:sp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79DD07A0-77E5-384A-3BB8-BCE37CDAAE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043" y="1416975"/>
            <a:ext cx="3282582" cy="22022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7" name="Picture 6" descr="A screenshot of a email&#10;&#10;Description automatically generated with low confidence">
            <a:extLst>
              <a:ext uri="{FF2B5EF4-FFF2-40B4-BE49-F238E27FC236}">
                <a16:creationId xmlns:a16="http://schemas.microsoft.com/office/drawing/2014/main" id="{7C82657E-2614-1988-DC1C-9CEC988824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354" y="1324213"/>
            <a:ext cx="1712407" cy="2123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2" name="Picture 11" descr="A screenshot of a email&#10;&#10;Description automatically generated with low confidence">
            <a:extLst>
              <a:ext uri="{FF2B5EF4-FFF2-40B4-BE49-F238E27FC236}">
                <a16:creationId xmlns:a16="http://schemas.microsoft.com/office/drawing/2014/main" id="{79D18563-4FDC-5836-C4E0-03E285A1F84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425" y="1759521"/>
            <a:ext cx="2377574" cy="2123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0E64196-4A7D-A23F-5733-C3626836E95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314" y="3037444"/>
            <a:ext cx="2340395" cy="1415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DC03A2-B153-DC77-66BA-23504BB5C9B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53" y="3147847"/>
            <a:ext cx="1931085" cy="1415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5" name="Picture 1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32F5CA9-42EA-1BAC-AFFF-9DAB9CBEE33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97" y="4490147"/>
            <a:ext cx="1788798" cy="16406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6" name="Picture 1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CE6F3ED-0A80-E7D2-97B3-6E44A1DF4D0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15" y="4310105"/>
            <a:ext cx="2420456" cy="17397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C18FC6-AE7A-AE7A-CDE1-644F3A6E4E0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425" y="4810575"/>
            <a:ext cx="2464895" cy="1522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8" name="Picture 17" descr="A screenshot of a email&#10;&#10;Description automatically generated with medium confidence">
            <a:extLst>
              <a:ext uri="{FF2B5EF4-FFF2-40B4-BE49-F238E27FC236}">
                <a16:creationId xmlns:a16="http://schemas.microsoft.com/office/drawing/2014/main" id="{A456BA6D-74D9-E05E-F9F0-E4AA0C988C1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368" y="3170358"/>
            <a:ext cx="2048530" cy="21308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856430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3E1C440-8B2E-D15A-BDA4-2C9E3051AC49}"/>
              </a:ext>
            </a:extLst>
          </p:cNvPr>
          <p:cNvSpPr>
            <a:spLocks noGrp="1"/>
          </p:cNvSpPr>
          <p:nvPr/>
        </p:nvSpPr>
        <p:spPr>
          <a:xfrm>
            <a:off x="2662119" y="264036"/>
            <a:ext cx="6867762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John Doe</a:t>
            </a:r>
          </a:p>
        </p:txBody>
      </p:sp>
      <p:pic>
        <p:nvPicPr>
          <p:cNvPr id="4" name="Picture 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3EE4D376-5096-AB0E-768B-767D902AB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27" y="1809433"/>
            <a:ext cx="2665413" cy="26654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31B7F09C-71EA-7630-7F00-279D4C3AE06D}"/>
              </a:ext>
            </a:extLst>
          </p:cNvPr>
          <p:cNvSpPr txBox="1">
            <a:spLocks/>
          </p:cNvSpPr>
          <p:nvPr/>
        </p:nvSpPr>
        <p:spPr>
          <a:xfrm>
            <a:off x="5221613" y="3467166"/>
            <a:ext cx="4450827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500"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Location:    </a:t>
            </a:r>
            <a:r>
              <a:rPr lang="en-US" sz="24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Limassol, Cyprus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57BB989-125B-66A1-735F-5F7B70CE28E9}"/>
              </a:ext>
            </a:extLst>
          </p:cNvPr>
          <p:cNvSpPr txBox="1">
            <a:spLocks/>
          </p:cNvSpPr>
          <p:nvPr/>
        </p:nvSpPr>
        <p:spPr>
          <a:xfrm>
            <a:off x="5221614" y="2495822"/>
            <a:ext cx="5664415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500" algn="l"/>
            <a:r>
              <a:rPr lang="en-US" sz="2400" dirty="0">
                <a:solidFill>
                  <a:schemeClr val="accent1"/>
                </a:solidFill>
                <a:latin typeface="Segoe UI Light"/>
              </a:rPr>
              <a:t>Title:          </a:t>
            </a:r>
            <a:r>
              <a:rPr lang="en-US" sz="24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Sr. Software Engineer</a:t>
            </a:r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318ABD08-2F4A-3F77-D7D4-2AFB4F56F949}"/>
              </a:ext>
            </a:extLst>
          </p:cNvPr>
          <p:cNvSpPr txBox="1">
            <a:spLocks/>
          </p:cNvSpPr>
          <p:nvPr/>
        </p:nvSpPr>
        <p:spPr>
          <a:xfrm>
            <a:off x="5221614" y="2981494"/>
            <a:ext cx="4919782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500"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Employer:  </a:t>
            </a:r>
            <a:r>
              <a:rPr lang="en-US" sz="24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9A Bank of Iceland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50EDB2AB-5AB7-9A67-ADB6-5A7CEED1F389}"/>
              </a:ext>
            </a:extLst>
          </p:cNvPr>
          <p:cNvSpPr txBox="1">
            <a:spLocks/>
          </p:cNvSpPr>
          <p:nvPr/>
        </p:nvSpPr>
        <p:spPr>
          <a:xfrm>
            <a:off x="2315021" y="4546287"/>
            <a:ext cx="2793424" cy="2585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500"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AI Generated Image (DALL-E)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AFD8871F-3923-B0FA-4BBF-566E109B292B}"/>
              </a:ext>
            </a:extLst>
          </p:cNvPr>
          <p:cNvSpPr txBox="1">
            <a:spLocks/>
          </p:cNvSpPr>
          <p:nvPr/>
        </p:nvSpPr>
        <p:spPr>
          <a:xfrm>
            <a:off x="5221612" y="2010150"/>
            <a:ext cx="4450827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500"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Name:       </a:t>
            </a:r>
            <a:r>
              <a:rPr lang="en-US" sz="24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John Doe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8F451710-C0FE-F4FB-E619-8B3E659C2BB2}"/>
              </a:ext>
            </a:extLst>
          </p:cNvPr>
          <p:cNvSpPr txBox="1">
            <a:spLocks/>
          </p:cNvSpPr>
          <p:nvPr/>
        </p:nvSpPr>
        <p:spPr>
          <a:xfrm>
            <a:off x="5221612" y="3952838"/>
            <a:ext cx="4450827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0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500"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Email:  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jd@9a.is</a:t>
            </a:r>
            <a:endParaRPr lang="en-US" sz="240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165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93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3E1C440-8B2E-D15A-BDA4-2C9E3051AC49}"/>
              </a:ext>
            </a:extLst>
          </p:cNvPr>
          <p:cNvSpPr>
            <a:spLocks noGrp="1"/>
          </p:cNvSpPr>
          <p:nvPr/>
        </p:nvSpPr>
        <p:spPr>
          <a:xfrm>
            <a:off x="1764030" y="249749"/>
            <a:ext cx="8663939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Choosing a Domain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05A5367-5F1C-D1B9-0902-10E2B1738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30" y="1361701"/>
            <a:ext cx="8663939" cy="4583378"/>
          </a:xfrm>
          <a:prstGeom prst="roundRect">
            <a:avLst>
              <a:gd name="adj" fmla="val 245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screenshot of a test&#10;&#10;Description automatically generated">
            <a:extLst>
              <a:ext uri="{FF2B5EF4-FFF2-40B4-BE49-F238E27FC236}">
                <a16:creationId xmlns:a16="http://schemas.microsoft.com/office/drawing/2014/main" id="{4FB6A649-D896-246C-8F83-E6A4ABB53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1" y="4053840"/>
            <a:ext cx="7137400" cy="2133600"/>
          </a:xfrm>
          <a:prstGeom prst="roundRect">
            <a:avLst>
              <a:gd name="adj" fmla="val 6488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0DCD18-7B3B-430F-8BFD-6BD016710A09}"/>
              </a:ext>
            </a:extLst>
          </p:cNvPr>
          <p:cNvSpPr/>
          <p:nvPr/>
        </p:nvSpPr>
        <p:spPr>
          <a:xfrm>
            <a:off x="7888514" y="1436914"/>
            <a:ext cx="312057" cy="14514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487004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3E1C440-8B2E-D15A-BDA4-2C9E3051AC49}"/>
              </a:ext>
            </a:extLst>
          </p:cNvPr>
          <p:cNvSpPr>
            <a:spLocks noGrp="1"/>
          </p:cNvSpPr>
          <p:nvPr/>
        </p:nvSpPr>
        <p:spPr>
          <a:xfrm>
            <a:off x="1764030" y="249749"/>
            <a:ext cx="8663939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Choosing a Domain</a:t>
            </a:r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2EE872E9-1A68-9CFF-EE9C-BD6E62677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41595"/>
            <a:ext cx="7772400" cy="4585369"/>
          </a:xfrm>
          <a:prstGeom prst="roundRect">
            <a:avLst>
              <a:gd name="adj" fmla="val 245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website&#10;&#10;Description automatically generated">
            <a:extLst>
              <a:ext uri="{FF2B5EF4-FFF2-40B4-BE49-F238E27FC236}">
                <a16:creationId xmlns:a16="http://schemas.microsoft.com/office/drawing/2014/main" id="{EAFAB131-C78A-E09F-0BDA-1C1DC44D8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70" y="2809619"/>
            <a:ext cx="6013682" cy="2706786"/>
          </a:xfrm>
          <a:prstGeom prst="roundRect">
            <a:avLst>
              <a:gd name="adj" fmla="val 484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web page&#10;&#10;Description automatically generated">
            <a:extLst>
              <a:ext uri="{FF2B5EF4-FFF2-40B4-BE49-F238E27FC236}">
                <a16:creationId xmlns:a16="http://schemas.microsoft.com/office/drawing/2014/main" id="{69BF61D4-66F4-D316-8EFB-9C7C37C131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72" y="3429000"/>
            <a:ext cx="4696228" cy="2777727"/>
          </a:xfrm>
          <a:prstGeom prst="roundRect">
            <a:avLst>
              <a:gd name="adj" fmla="val 391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4339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7878DE99-BD69-489E-4D39-57E3AE09D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30" y="1413347"/>
            <a:ext cx="7772400" cy="3298784"/>
          </a:xfrm>
          <a:prstGeom prst="roundRect">
            <a:avLst>
              <a:gd name="adj" fmla="val 4386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screenshot of a web page&#10;&#10;Description automatically generated">
            <a:extLst>
              <a:ext uri="{FF2B5EF4-FFF2-40B4-BE49-F238E27FC236}">
                <a16:creationId xmlns:a16="http://schemas.microsoft.com/office/drawing/2014/main" id="{78813B1D-82EE-EF64-B6AB-B7CC360CA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055" y="1157943"/>
            <a:ext cx="5611561" cy="2694604"/>
          </a:xfrm>
          <a:prstGeom prst="roundRect">
            <a:avLst>
              <a:gd name="adj" fmla="val 394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website&#10;&#10;Description automatically generated">
            <a:extLst>
              <a:ext uri="{FF2B5EF4-FFF2-40B4-BE49-F238E27FC236}">
                <a16:creationId xmlns:a16="http://schemas.microsoft.com/office/drawing/2014/main" id="{32545119-7284-7D7D-9B20-39E46D2E7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56" y="2815573"/>
            <a:ext cx="5909310" cy="2438433"/>
          </a:xfrm>
          <a:prstGeom prst="roundRect">
            <a:avLst>
              <a:gd name="adj" fmla="val 354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3E1C440-8B2E-D15A-BDA4-2C9E3051AC49}"/>
              </a:ext>
            </a:extLst>
          </p:cNvPr>
          <p:cNvSpPr>
            <a:spLocks noGrp="1"/>
          </p:cNvSpPr>
          <p:nvPr/>
        </p:nvSpPr>
        <p:spPr>
          <a:xfrm>
            <a:off x="1764030" y="249749"/>
            <a:ext cx="8663939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Blacklists &amp; Reputation</a:t>
            </a:r>
          </a:p>
        </p:txBody>
      </p:sp>
      <p:pic>
        <p:nvPicPr>
          <p:cNvPr id="12" name="Picture 11" descr="A screenshot of a chat&#10;&#10;Description automatically generated">
            <a:extLst>
              <a:ext uri="{FF2B5EF4-FFF2-40B4-BE49-F238E27FC236}">
                <a16:creationId xmlns:a16="http://schemas.microsoft.com/office/drawing/2014/main" id="{D84B9544-C78A-11BC-0939-FDE468BF8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20" y="4069137"/>
            <a:ext cx="4070350" cy="2159337"/>
          </a:xfrm>
          <a:prstGeom prst="roundRect">
            <a:avLst>
              <a:gd name="adj" fmla="val 608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968338F-8A67-4B27-D4C9-4A2A9AEFB1E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5" r="8829"/>
          <a:stretch/>
        </p:blipFill>
        <p:spPr>
          <a:xfrm>
            <a:off x="5398770" y="2298306"/>
            <a:ext cx="5795011" cy="3472968"/>
          </a:xfrm>
          <a:prstGeom prst="roundRect">
            <a:avLst>
              <a:gd name="adj" fmla="val 317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DF027B2-6419-FC81-D6EF-59A9961B89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830" y="3907471"/>
            <a:ext cx="4508422" cy="2180590"/>
          </a:xfrm>
          <a:prstGeom prst="roundRect">
            <a:avLst>
              <a:gd name="adj" fmla="val 5659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62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3E1C440-8B2E-D15A-BDA4-2C9E3051AC49}"/>
              </a:ext>
            </a:extLst>
          </p:cNvPr>
          <p:cNvSpPr>
            <a:spLocks noGrp="1"/>
          </p:cNvSpPr>
          <p:nvPr/>
        </p:nvSpPr>
        <p:spPr>
          <a:xfrm>
            <a:off x="1764030" y="249749"/>
            <a:ext cx="8663939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Preparing the Domain</a:t>
            </a:r>
          </a:p>
        </p:txBody>
      </p:sp>
      <p:pic>
        <p:nvPicPr>
          <p:cNvPr id="4" name="Picture 3" descr="A screenshot of a email delivery&#10;&#10;Description automatically generated">
            <a:extLst>
              <a:ext uri="{FF2B5EF4-FFF2-40B4-BE49-F238E27FC236}">
                <a16:creationId xmlns:a16="http://schemas.microsoft.com/office/drawing/2014/main" id="{3CF36F4C-66C1-E359-39AA-C4E257B3F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017" y="1590458"/>
            <a:ext cx="7772400" cy="4340024"/>
          </a:xfrm>
          <a:prstGeom prst="roundRect">
            <a:avLst>
              <a:gd name="adj" fmla="val 3236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1B513F3-D8FD-226E-D1BC-2DE420FB13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09" b="6561"/>
          <a:stretch/>
        </p:blipFill>
        <p:spPr>
          <a:xfrm>
            <a:off x="6913245" y="1227550"/>
            <a:ext cx="4017645" cy="3196827"/>
          </a:xfrm>
          <a:prstGeom prst="roundRect">
            <a:avLst>
              <a:gd name="adj" fmla="val 379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328146B-E428-62B2-ABF0-C1A17813DF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69"/>
          <a:stretch/>
        </p:blipFill>
        <p:spPr>
          <a:xfrm>
            <a:off x="5055870" y="3096563"/>
            <a:ext cx="4730114" cy="3196827"/>
          </a:xfrm>
          <a:prstGeom prst="roundRect">
            <a:avLst>
              <a:gd name="adj" fmla="val 415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37999"/>
      </p:ext>
    </p:extLst>
  </p:cSld>
  <p:clrMapOvr>
    <a:masterClrMapping/>
  </p:clrMapOvr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425_Powerful Presentations_Win32_mlw - v2" id="{7CBB6D80-F69F-4458-A96A-A39B855A93D5}" vid="{827664DE-2D82-4B7F-8582-8671022436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2E6351-E64A-42DD-A554-7DF752222129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7831</TotalTime>
  <Words>253</Words>
  <Application>Microsoft Macintosh PowerPoint</Application>
  <PresentationFormat>Widescreen</PresentationFormat>
  <Paragraphs>65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Arial Black</vt:lpstr>
      <vt:lpstr>Calibri</vt:lpstr>
      <vt:lpstr>Roboto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PowerPoint Presentation</vt:lpstr>
      <vt:lpstr>This presentation is intended for educational and informational purposes within the cybersecurity community. The techniques and findings discussed should be used: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Wael Al Masri</dc:creator>
  <cp:keywords/>
  <dc:description/>
  <cp:lastModifiedBy>Wael Al Masri</cp:lastModifiedBy>
  <cp:revision>10</cp:revision>
  <dcterms:created xsi:type="dcterms:W3CDTF">2023-05-07T18:32:36Z</dcterms:created>
  <dcterms:modified xsi:type="dcterms:W3CDTF">2023-10-08T14:59:40Z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